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1"/>
    <p:sldId id="257" r:id="rId42"/>
    <p:sldId id="258" r:id="rId43"/>
    <p:sldId id="259" r:id="rId44"/>
    <p:sldId id="260" r:id="rId45"/>
    <p:sldId id="261" r:id="rId46"/>
    <p:sldId id="262" r:id="rId47"/>
    <p:sldId id="263" r:id="rId48"/>
    <p:sldId id="264" r:id="rId49"/>
    <p:sldId id="265" r:id="rId50"/>
    <p:sldId id="266" r:id="rId51"/>
    <p:sldId id="267" r:id="rId5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idole" charset="1" panose="02000503000000000000"/>
      <p:regular r:id="rId10"/>
    </p:embeddedFont>
    <p:embeddedFont>
      <p:font typeface="Roboto" charset="1" panose="02000000000000000000"/>
      <p:regular r:id="rId11"/>
    </p:embeddedFont>
    <p:embeddedFont>
      <p:font typeface="Roboto Bold" charset="1" panose="02000000000000000000"/>
      <p:regular r:id="rId12"/>
    </p:embeddedFont>
    <p:embeddedFont>
      <p:font typeface="Roboto Italics" charset="1" panose="02000000000000000000"/>
      <p:regular r:id="rId13"/>
    </p:embeddedFont>
    <p:embeddedFont>
      <p:font typeface="Roboto Bold Italics" charset="1" panose="02000000000000000000"/>
      <p:regular r:id="rId14"/>
    </p:embeddedFont>
    <p:embeddedFont>
      <p:font typeface="Lazydog" charset="1" panose="00000000000000000000"/>
      <p:regular r:id="rId15"/>
    </p:embeddedFont>
    <p:embeddedFont>
      <p:font typeface="Marykate" charset="1" panose="00000000000000000000"/>
      <p:regular r:id="rId16"/>
    </p:embeddedFont>
    <p:embeddedFont>
      <p:font typeface="Aileron" charset="1" panose="00000500000000000000"/>
      <p:regular r:id="rId17"/>
    </p:embeddedFont>
    <p:embeddedFont>
      <p:font typeface="Aileron Bold" charset="1" panose="00000800000000000000"/>
      <p:regular r:id="rId18"/>
    </p:embeddedFont>
    <p:embeddedFont>
      <p:font typeface="Aileron Italics" charset="1" panose="00000500000000000000"/>
      <p:regular r:id="rId19"/>
    </p:embeddedFont>
    <p:embeddedFont>
      <p:font typeface="Aileron Bold Italics" charset="1" panose="00000800000000000000"/>
      <p:regular r:id="rId20"/>
    </p:embeddedFont>
    <p:embeddedFont>
      <p:font typeface="Aileron Thin" charset="1" panose="00000300000000000000"/>
      <p:regular r:id="rId21"/>
    </p:embeddedFont>
    <p:embeddedFont>
      <p:font typeface="Aileron Thin Italics" charset="1" panose="00000300000000000000"/>
      <p:regular r:id="rId22"/>
    </p:embeddedFont>
    <p:embeddedFont>
      <p:font typeface="Aileron Light" charset="1" panose="00000400000000000000"/>
      <p:regular r:id="rId23"/>
    </p:embeddedFont>
    <p:embeddedFont>
      <p:font typeface="Aileron Light Italics" charset="1" panose="00000400000000000000"/>
      <p:regular r:id="rId24"/>
    </p:embeddedFont>
    <p:embeddedFont>
      <p:font typeface="Aileron Ultra-Bold" charset="1" panose="00000A00000000000000"/>
      <p:regular r:id="rId25"/>
    </p:embeddedFont>
    <p:embeddedFont>
      <p:font typeface="Aileron Ultra-Bold Italics" charset="1" panose="00000A00000000000000"/>
      <p:regular r:id="rId26"/>
    </p:embeddedFont>
    <p:embeddedFont>
      <p:font typeface="Aileron Heavy" charset="1" panose="00000A00000000000000"/>
      <p:regular r:id="rId27"/>
    </p:embeddedFont>
    <p:embeddedFont>
      <p:font typeface="Aileron Heavy Italics" charset="1" panose="00000A00000000000000"/>
      <p:regular r:id="rId28"/>
    </p:embeddedFont>
    <p:embeddedFont>
      <p:font typeface="Quicksand" charset="1" panose="00000500000000000000"/>
      <p:regular r:id="rId29"/>
    </p:embeddedFont>
    <p:embeddedFont>
      <p:font typeface="Quicksand Bold" charset="1" panose="00000800000000000000"/>
      <p:regular r:id="rId30"/>
    </p:embeddedFont>
    <p:embeddedFont>
      <p:font typeface="Quicksand Light" charset="1" panose="00000400000000000000"/>
      <p:regular r:id="rId31"/>
    </p:embeddedFont>
    <p:embeddedFont>
      <p:font typeface="Quicksand Medium" charset="1" panose="00000600000000000000"/>
      <p:regular r:id="rId32"/>
    </p:embeddedFont>
    <p:embeddedFont>
      <p:font typeface="Open Sans" charset="1" panose="020B0606030504020204"/>
      <p:regular r:id="rId33"/>
    </p:embeddedFont>
    <p:embeddedFont>
      <p:font typeface="Open Sans Bold" charset="1" panose="020B0806030504020204"/>
      <p:regular r:id="rId34"/>
    </p:embeddedFont>
    <p:embeddedFont>
      <p:font typeface="Open Sans Italics" charset="1" panose="020B0606030504020204"/>
      <p:regular r:id="rId35"/>
    </p:embeddedFont>
    <p:embeddedFont>
      <p:font typeface="Open Sans Bold Italics" charset="1" panose="020B0806030504020204"/>
      <p:regular r:id="rId36"/>
    </p:embeddedFont>
    <p:embeddedFont>
      <p:font typeface="Open Sans Light" charset="1" panose="020B0306030504020204"/>
      <p:regular r:id="rId37"/>
    </p:embeddedFont>
    <p:embeddedFont>
      <p:font typeface="Open Sans Light Italics" charset="1" panose="020B0306030504020204"/>
      <p:regular r:id="rId38"/>
    </p:embeddedFont>
    <p:embeddedFont>
      <p:font typeface="Open Sans Ultra-Bold" charset="1" panose="00000000000000000000"/>
      <p:regular r:id="rId39"/>
    </p:embeddedFont>
    <p:embeddedFont>
      <p:font typeface="Open Sans Ultra-Bold Italics" charset="1" panose="0000000000000000000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slides/slide1.xml" Type="http://schemas.openxmlformats.org/officeDocument/2006/relationships/slide"/><Relationship Id="rId42" Target="slides/slide2.xml" Type="http://schemas.openxmlformats.org/officeDocument/2006/relationships/slide"/><Relationship Id="rId43" Target="slides/slide3.xml" Type="http://schemas.openxmlformats.org/officeDocument/2006/relationships/slide"/><Relationship Id="rId44" Target="slides/slide4.xml" Type="http://schemas.openxmlformats.org/officeDocument/2006/relationships/slide"/><Relationship Id="rId45" Target="slides/slide5.xml" Type="http://schemas.openxmlformats.org/officeDocument/2006/relationships/slide"/><Relationship Id="rId46" Target="slides/slide6.xml" Type="http://schemas.openxmlformats.org/officeDocument/2006/relationships/slide"/><Relationship Id="rId47" Target="slides/slide7.xml" Type="http://schemas.openxmlformats.org/officeDocument/2006/relationships/slide"/><Relationship Id="rId48" Target="slides/slide8.xml" Type="http://schemas.openxmlformats.org/officeDocument/2006/relationships/slide"/><Relationship Id="rId49" Target="slides/slide9.xml" Type="http://schemas.openxmlformats.org/officeDocument/2006/relationships/slide"/><Relationship Id="rId5" Target="tableStyles.xml" Type="http://schemas.openxmlformats.org/officeDocument/2006/relationships/tableStyles"/><Relationship Id="rId50" Target="slides/slide10.xml" Type="http://schemas.openxmlformats.org/officeDocument/2006/relationships/slide"/><Relationship Id="rId51" Target="slides/slide11.xml" Type="http://schemas.openxmlformats.org/officeDocument/2006/relationships/slide"/><Relationship Id="rId52" Target="slides/slide12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24.png" Type="http://schemas.openxmlformats.org/officeDocument/2006/relationships/image"/><Relationship Id="rId8" Target="../media/image2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2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94415" y="-3200899"/>
            <a:ext cx="25477874" cy="15168367"/>
            <a:chOff x="0" y="0"/>
            <a:chExt cx="33970499" cy="20224489"/>
          </a:xfrm>
        </p:grpSpPr>
        <p:sp>
          <p:nvSpPr>
            <p:cNvPr name="Freeform 3" id="3"/>
            <p:cNvSpPr/>
            <p:nvPr/>
          </p:nvSpPr>
          <p:spPr>
            <a:xfrm flipH="false" flipV="false" rot="812340">
              <a:off x="185872" y="13075990"/>
              <a:ext cx="23007189" cy="4318941"/>
            </a:xfrm>
            <a:custGeom>
              <a:avLst/>
              <a:gdLst/>
              <a:ahLst/>
              <a:cxnLst/>
              <a:rect r="r" b="b" t="t" l="l"/>
              <a:pathLst>
                <a:path h="4318941" w="23007189">
                  <a:moveTo>
                    <a:pt x="0" y="0"/>
                  </a:moveTo>
                  <a:lnTo>
                    <a:pt x="23007189" y="0"/>
                  </a:lnTo>
                  <a:lnTo>
                    <a:pt x="23007189" y="4318941"/>
                  </a:lnTo>
                  <a:lnTo>
                    <a:pt x="0" y="4318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0" t="0" r="-45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812340">
              <a:off x="3404363" y="4570466"/>
              <a:ext cx="25594991" cy="4812733"/>
            </a:xfrm>
            <a:custGeom>
              <a:avLst/>
              <a:gdLst/>
              <a:ahLst/>
              <a:cxnLst/>
              <a:rect r="r" b="b" t="t" l="l"/>
              <a:pathLst>
                <a:path h="4812733" w="25594991">
                  <a:moveTo>
                    <a:pt x="0" y="0"/>
                  </a:moveTo>
                  <a:lnTo>
                    <a:pt x="25594991" y="0"/>
                  </a:lnTo>
                  <a:lnTo>
                    <a:pt x="25594991" y="4812733"/>
                  </a:lnTo>
                  <a:lnTo>
                    <a:pt x="0" y="4812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9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34" t="0" r="-534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364208">
              <a:off x="1228307" y="4891523"/>
              <a:ext cx="26306539" cy="4946529"/>
            </a:xfrm>
            <a:custGeom>
              <a:avLst/>
              <a:gdLst/>
              <a:ahLst/>
              <a:cxnLst/>
              <a:rect r="r" b="b" t="t" l="l"/>
              <a:pathLst>
                <a:path h="4946529" w="26306539">
                  <a:moveTo>
                    <a:pt x="0" y="0"/>
                  </a:moveTo>
                  <a:lnTo>
                    <a:pt x="26306539" y="0"/>
                  </a:lnTo>
                  <a:lnTo>
                    <a:pt x="26306539" y="4946528"/>
                  </a:lnTo>
                  <a:lnTo>
                    <a:pt x="0" y="4946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9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534" t="0" r="-53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123271">
              <a:off x="9974812" y="12026430"/>
              <a:ext cx="23909301" cy="4479559"/>
            </a:xfrm>
            <a:custGeom>
              <a:avLst/>
              <a:gdLst/>
              <a:ahLst/>
              <a:cxnLst/>
              <a:rect r="r" b="b" t="t" l="l"/>
              <a:pathLst>
                <a:path h="4479559" w="23909301">
                  <a:moveTo>
                    <a:pt x="0" y="0"/>
                  </a:moveTo>
                  <a:lnTo>
                    <a:pt x="23909301" y="0"/>
                  </a:lnTo>
                  <a:lnTo>
                    <a:pt x="23909301" y="4479558"/>
                  </a:lnTo>
                  <a:lnTo>
                    <a:pt x="0" y="447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9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352" t="0" r="-352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0622455" y="6136785"/>
              <a:ext cx="11245465" cy="10559279"/>
            </a:xfrm>
            <a:custGeom>
              <a:avLst/>
              <a:gdLst/>
              <a:ahLst/>
              <a:cxnLst/>
              <a:rect r="r" b="b" t="t" l="l"/>
              <a:pathLst>
                <a:path h="10559279" w="11245465">
                  <a:moveTo>
                    <a:pt x="0" y="0"/>
                  </a:moveTo>
                  <a:lnTo>
                    <a:pt x="11245466" y="0"/>
                  </a:lnTo>
                  <a:lnTo>
                    <a:pt x="11245466" y="10559279"/>
                  </a:lnTo>
                  <a:lnTo>
                    <a:pt x="0" y="10559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-3249" r="0" b="-3249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10935464" y="6427436"/>
              <a:ext cx="10664945" cy="10016292"/>
              <a:chOff x="0" y="0"/>
              <a:chExt cx="23301410" cy="218841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3301410" cy="21884193"/>
              </a:xfrm>
              <a:custGeom>
                <a:avLst/>
                <a:gdLst/>
                <a:ahLst/>
                <a:cxnLst/>
                <a:rect r="r" b="b" t="t" l="l"/>
                <a:pathLst>
                  <a:path h="21884193" w="23301410">
                    <a:moveTo>
                      <a:pt x="23075350" y="0"/>
                    </a:moveTo>
                    <a:lnTo>
                      <a:pt x="0" y="0"/>
                    </a:lnTo>
                    <a:lnTo>
                      <a:pt x="0" y="21884193"/>
                    </a:lnTo>
                    <a:lnTo>
                      <a:pt x="23301410" y="21884193"/>
                    </a:lnTo>
                    <a:lnTo>
                      <a:pt x="23301410" y="0"/>
                    </a:lnTo>
                    <a:lnTo>
                      <a:pt x="23075350" y="0"/>
                    </a:lnTo>
                    <a:close/>
                    <a:moveTo>
                      <a:pt x="23075350" y="21658134"/>
                    </a:moveTo>
                    <a:lnTo>
                      <a:pt x="228600" y="21658134"/>
                    </a:lnTo>
                    <a:lnTo>
                      <a:pt x="228600" y="228600"/>
                    </a:lnTo>
                    <a:lnTo>
                      <a:pt x="23075350" y="228600"/>
                    </a:lnTo>
                    <a:lnTo>
                      <a:pt x="23075350" y="21658134"/>
                    </a:lnTo>
                    <a:close/>
                  </a:path>
                </a:pathLst>
              </a:custGeom>
              <a:solidFill>
                <a:srgbClr val="663399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11147863" y="7223144"/>
              <a:ext cx="10329301" cy="621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29"/>
                </a:lnSpc>
              </a:pPr>
              <a:r>
                <a:rPr lang="en-US" sz="2735" spc="382">
                  <a:solidFill>
                    <a:srgbClr val="FFFFFF"/>
                  </a:solidFill>
                  <a:latin typeface="Gidole"/>
                </a:rPr>
                <a:t>1 DE DESEMBRE 11H - ESPAI BARONDA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4742477" y="16344830"/>
              <a:ext cx="3372914" cy="1464923"/>
            </a:xfrm>
            <a:custGeom>
              <a:avLst/>
              <a:gdLst/>
              <a:ahLst/>
              <a:cxnLst/>
              <a:rect r="r" b="b" t="t" l="l"/>
              <a:pathLst>
                <a:path h="1464923" w="3372914">
                  <a:moveTo>
                    <a:pt x="0" y="0"/>
                  </a:moveTo>
                  <a:lnTo>
                    <a:pt x="3372914" y="0"/>
                  </a:lnTo>
                  <a:lnTo>
                    <a:pt x="3372914" y="1464922"/>
                  </a:lnTo>
                  <a:lnTo>
                    <a:pt x="0" y="146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30" t="0" r="-3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2517618" y="16307932"/>
              <a:ext cx="6082417" cy="1908358"/>
            </a:xfrm>
            <a:custGeom>
              <a:avLst/>
              <a:gdLst/>
              <a:ahLst/>
              <a:cxnLst/>
              <a:rect r="r" b="b" t="t" l="l"/>
              <a:pathLst>
                <a:path h="1908358" w="6082417">
                  <a:moveTo>
                    <a:pt x="0" y="0"/>
                  </a:moveTo>
                  <a:lnTo>
                    <a:pt x="6082417" y="0"/>
                  </a:lnTo>
                  <a:lnTo>
                    <a:pt x="6082417" y="1908358"/>
                  </a:lnTo>
                  <a:lnTo>
                    <a:pt x="0" y="1908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397386" y="6834955"/>
              <a:ext cx="7370222" cy="9777311"/>
            </a:xfrm>
            <a:custGeom>
              <a:avLst/>
              <a:gdLst/>
              <a:ahLst/>
              <a:cxnLst/>
              <a:rect r="r" b="b" t="t" l="l"/>
              <a:pathLst>
                <a:path h="9777311" w="7370222">
                  <a:moveTo>
                    <a:pt x="0" y="0"/>
                  </a:moveTo>
                  <a:lnTo>
                    <a:pt x="7370222" y="0"/>
                  </a:lnTo>
                  <a:lnTo>
                    <a:pt x="7370222" y="9777311"/>
                  </a:lnTo>
                  <a:lnTo>
                    <a:pt x="0" y="977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638624" y="6834955"/>
              <a:ext cx="2589018" cy="2521056"/>
            </a:xfrm>
            <a:custGeom>
              <a:avLst/>
              <a:gdLst/>
              <a:ahLst/>
              <a:cxnLst/>
              <a:rect r="r" b="b" t="t" l="l"/>
              <a:pathLst>
                <a:path h="2521056" w="2589018">
                  <a:moveTo>
                    <a:pt x="0" y="0"/>
                  </a:moveTo>
                  <a:lnTo>
                    <a:pt x="2589017" y="0"/>
                  </a:lnTo>
                  <a:lnTo>
                    <a:pt x="2589017" y="2521055"/>
                  </a:lnTo>
                  <a:lnTo>
                    <a:pt x="0" y="2521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8465023" y="6847860"/>
              <a:ext cx="936219" cy="1974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544"/>
                </a:lnSpc>
              </a:pPr>
              <a:r>
                <a:rPr lang="en-US" sz="8960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-1112526">
              <a:off x="18458843" y="8297964"/>
              <a:ext cx="1526131" cy="837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67"/>
                </a:lnSpc>
              </a:pPr>
              <a:r>
                <a:rPr lang="en-US" sz="2976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737237" y="166158"/>
            <a:ext cx="2385533" cy="238553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9"/>
                </a:lnSpc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0" y="-33061"/>
          <a:ext cx="18288000" cy="10310536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  <a:gridCol w="3663959"/>
                <a:gridCol w="3651241"/>
                <a:gridCol w="3657600"/>
              </a:tblGrid>
              <a:tr h="10310536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7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700"/>
                        </a:lnSpc>
                        <a:defRPr/>
                      </a:pPr>
                      <a:endParaRPr lang="en-US" sz="1100"/>
                    </a:p>
                    <a:p>
                      <a:pPr algn="just">
                        <a:lnSpc>
                          <a:spcPts val="2700"/>
                        </a:lnSpc>
                      </a:pPr>
                    </a:p>
                    <a:p>
                      <a:pPr algn="just">
                        <a:lnSpc>
                          <a:spcPts val="2700"/>
                        </a:lnSpc>
                      </a:pPr>
                    </a:p>
                    <a:p>
                      <a:pPr algn="just">
                        <a:lnSpc>
                          <a:spcPts val="2700"/>
                        </a:lnSpc>
                      </a:pPr>
                    </a:p>
                    <a:p>
                      <a:pPr algn="just">
                        <a:lnSpc>
                          <a:spcPts val="2700"/>
                        </a:lnSpc>
                      </a:pPr>
                    </a:p>
                    <a:p>
                      <a:pPr algn="just">
                        <a:lnSpc>
                          <a:spcPts val="3600"/>
                        </a:lnSpc>
                      </a:pPr>
                    </a:p>
                  </a:txBody>
                  <a:tcPr marL="190500" marR="190500" marT="190500" marB="190500" anchor="t">
                    <a:lnL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7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7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7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-829633">
            <a:off x="163009" y="10144555"/>
            <a:ext cx="20724935" cy="5634207"/>
            <a:chOff x="0" y="0"/>
            <a:chExt cx="5458419" cy="148390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58419" cy="1483907"/>
            </a:xfrm>
            <a:custGeom>
              <a:avLst/>
              <a:gdLst/>
              <a:ahLst/>
              <a:cxnLst/>
              <a:rect r="r" b="b" t="t" l="l"/>
              <a:pathLst>
                <a:path h="1483907" w="5458419">
                  <a:moveTo>
                    <a:pt x="0" y="0"/>
                  </a:moveTo>
                  <a:lnTo>
                    <a:pt x="5458419" y="0"/>
                  </a:lnTo>
                  <a:lnTo>
                    <a:pt x="5458419" y="1483907"/>
                  </a:lnTo>
                  <a:lnTo>
                    <a:pt x="0" y="148390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458419" cy="15220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829633">
            <a:off x="-2255540" y="-2170746"/>
            <a:ext cx="20724935" cy="7639970"/>
            <a:chOff x="0" y="0"/>
            <a:chExt cx="5458419" cy="201217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58419" cy="2012173"/>
            </a:xfrm>
            <a:custGeom>
              <a:avLst/>
              <a:gdLst/>
              <a:ahLst/>
              <a:cxnLst/>
              <a:rect r="r" b="b" t="t" l="l"/>
              <a:pathLst>
                <a:path h="2012173" w="5458419">
                  <a:moveTo>
                    <a:pt x="0" y="0"/>
                  </a:moveTo>
                  <a:lnTo>
                    <a:pt x="5458419" y="0"/>
                  </a:lnTo>
                  <a:lnTo>
                    <a:pt x="5458419" y="2012173"/>
                  </a:lnTo>
                  <a:lnTo>
                    <a:pt x="0" y="201217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458419" cy="2050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815383" y="2277278"/>
            <a:ext cx="946844" cy="946844"/>
            <a:chOff x="0" y="0"/>
            <a:chExt cx="556826" cy="55682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56826" cy="556826"/>
            </a:xfrm>
            <a:custGeom>
              <a:avLst/>
              <a:gdLst/>
              <a:ahLst/>
              <a:cxnLst/>
              <a:rect r="r" b="b" t="t" l="l"/>
              <a:pathLst>
                <a:path h="556826" w="556826">
                  <a:moveTo>
                    <a:pt x="278413" y="0"/>
                  </a:moveTo>
                  <a:cubicBezTo>
                    <a:pt x="124650" y="0"/>
                    <a:pt x="0" y="124650"/>
                    <a:pt x="0" y="278413"/>
                  </a:cubicBezTo>
                  <a:cubicBezTo>
                    <a:pt x="0" y="432176"/>
                    <a:pt x="124650" y="556826"/>
                    <a:pt x="278413" y="556826"/>
                  </a:cubicBezTo>
                  <a:cubicBezTo>
                    <a:pt x="432176" y="556826"/>
                    <a:pt x="556826" y="432176"/>
                    <a:pt x="556826" y="278413"/>
                  </a:cubicBezTo>
                  <a:cubicBezTo>
                    <a:pt x="556826" y="124650"/>
                    <a:pt x="432176" y="0"/>
                    <a:pt x="278413" y="0"/>
                  </a:cubicBezTo>
                  <a:close/>
                </a:path>
              </a:pathLst>
            </a:custGeom>
            <a:solidFill>
              <a:srgbClr val="CC006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52202" y="14102"/>
              <a:ext cx="452421" cy="49052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Aileron Bold"/>
                </a:rPr>
                <a:t>2023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 flipH="true">
            <a:off x="16282941" y="3224123"/>
            <a:ext cx="5864" cy="602886"/>
          </a:xfrm>
          <a:prstGeom prst="line">
            <a:avLst/>
          </a:prstGeom>
          <a:ln cap="flat" w="47625">
            <a:solidFill>
              <a:srgbClr val="CC0066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16" id="16"/>
          <p:cNvGrpSpPr/>
          <p:nvPr/>
        </p:nvGrpSpPr>
        <p:grpSpPr>
          <a:xfrm rot="0">
            <a:off x="11858037" y="3224123"/>
            <a:ext cx="1413375" cy="961292"/>
            <a:chOff x="0" y="0"/>
            <a:chExt cx="831186" cy="56532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31186" cy="565322"/>
            </a:xfrm>
            <a:custGeom>
              <a:avLst/>
              <a:gdLst/>
              <a:ahLst/>
              <a:cxnLst/>
              <a:rect r="r" b="b" t="t" l="l"/>
              <a:pathLst>
                <a:path h="565322" w="831186">
                  <a:moveTo>
                    <a:pt x="415593" y="0"/>
                  </a:moveTo>
                  <a:cubicBezTo>
                    <a:pt x="186067" y="0"/>
                    <a:pt x="0" y="126552"/>
                    <a:pt x="0" y="282661"/>
                  </a:cubicBezTo>
                  <a:cubicBezTo>
                    <a:pt x="0" y="438771"/>
                    <a:pt x="186067" y="565322"/>
                    <a:pt x="415593" y="565322"/>
                  </a:cubicBezTo>
                  <a:cubicBezTo>
                    <a:pt x="645119" y="565322"/>
                    <a:pt x="831186" y="438771"/>
                    <a:pt x="831186" y="282661"/>
                  </a:cubicBezTo>
                  <a:cubicBezTo>
                    <a:pt x="831186" y="126552"/>
                    <a:pt x="645119" y="0"/>
                    <a:pt x="415593" y="0"/>
                  </a:cubicBezTo>
                  <a:close/>
                </a:path>
              </a:pathLst>
            </a:custGeom>
            <a:solidFill>
              <a:srgbClr val="CC006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7924" y="14899"/>
              <a:ext cx="675338" cy="49742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Aileron Bold"/>
                </a:rPr>
                <a:t>2019-2022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83130" y="4046613"/>
            <a:ext cx="946844" cy="946844"/>
            <a:chOff x="0" y="0"/>
            <a:chExt cx="556826" cy="55682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56826" cy="556826"/>
            </a:xfrm>
            <a:custGeom>
              <a:avLst/>
              <a:gdLst/>
              <a:ahLst/>
              <a:cxnLst/>
              <a:rect r="r" b="b" t="t" l="l"/>
              <a:pathLst>
                <a:path h="556826" w="556826">
                  <a:moveTo>
                    <a:pt x="278413" y="0"/>
                  </a:moveTo>
                  <a:cubicBezTo>
                    <a:pt x="124650" y="0"/>
                    <a:pt x="0" y="124650"/>
                    <a:pt x="0" y="278413"/>
                  </a:cubicBezTo>
                  <a:cubicBezTo>
                    <a:pt x="0" y="432176"/>
                    <a:pt x="124650" y="556826"/>
                    <a:pt x="278413" y="556826"/>
                  </a:cubicBezTo>
                  <a:cubicBezTo>
                    <a:pt x="432176" y="556826"/>
                    <a:pt x="556826" y="432176"/>
                    <a:pt x="556826" y="278413"/>
                  </a:cubicBezTo>
                  <a:cubicBezTo>
                    <a:pt x="556826" y="124650"/>
                    <a:pt x="432176" y="0"/>
                    <a:pt x="278413" y="0"/>
                  </a:cubicBezTo>
                  <a:close/>
                </a:path>
              </a:pathLst>
            </a:custGeom>
            <a:solidFill>
              <a:srgbClr val="CC0066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52202" y="14102"/>
              <a:ext cx="452421" cy="49052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Aileron Bold"/>
                </a:rPr>
                <a:t>2018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843244" y="4888385"/>
            <a:ext cx="946844" cy="946844"/>
            <a:chOff x="0" y="0"/>
            <a:chExt cx="556826" cy="55682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56826" cy="556826"/>
            </a:xfrm>
            <a:custGeom>
              <a:avLst/>
              <a:gdLst/>
              <a:ahLst/>
              <a:cxnLst/>
              <a:rect r="r" b="b" t="t" l="l"/>
              <a:pathLst>
                <a:path h="556826" w="556826">
                  <a:moveTo>
                    <a:pt x="278413" y="0"/>
                  </a:moveTo>
                  <a:cubicBezTo>
                    <a:pt x="124650" y="0"/>
                    <a:pt x="0" y="124650"/>
                    <a:pt x="0" y="278413"/>
                  </a:cubicBezTo>
                  <a:cubicBezTo>
                    <a:pt x="0" y="432176"/>
                    <a:pt x="124650" y="556826"/>
                    <a:pt x="278413" y="556826"/>
                  </a:cubicBezTo>
                  <a:cubicBezTo>
                    <a:pt x="432176" y="556826"/>
                    <a:pt x="556826" y="432176"/>
                    <a:pt x="556826" y="278413"/>
                  </a:cubicBezTo>
                  <a:cubicBezTo>
                    <a:pt x="556826" y="124650"/>
                    <a:pt x="432176" y="0"/>
                    <a:pt x="278413" y="0"/>
                  </a:cubicBezTo>
                  <a:close/>
                </a:path>
              </a:pathLst>
            </a:custGeom>
            <a:solidFill>
              <a:srgbClr val="CC006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52202" y="14102"/>
              <a:ext cx="452421" cy="49052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Aileron Bold"/>
                </a:rPr>
                <a:t>2017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16746" y="5863804"/>
            <a:ext cx="946844" cy="946844"/>
            <a:chOff x="0" y="0"/>
            <a:chExt cx="556826" cy="55682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56826" cy="556826"/>
            </a:xfrm>
            <a:custGeom>
              <a:avLst/>
              <a:gdLst/>
              <a:ahLst/>
              <a:cxnLst/>
              <a:rect r="r" b="b" t="t" l="l"/>
              <a:pathLst>
                <a:path h="556826" w="556826">
                  <a:moveTo>
                    <a:pt x="278413" y="0"/>
                  </a:moveTo>
                  <a:cubicBezTo>
                    <a:pt x="124650" y="0"/>
                    <a:pt x="0" y="124650"/>
                    <a:pt x="0" y="278413"/>
                  </a:cubicBezTo>
                  <a:cubicBezTo>
                    <a:pt x="0" y="432176"/>
                    <a:pt x="124650" y="556826"/>
                    <a:pt x="278413" y="556826"/>
                  </a:cubicBezTo>
                  <a:cubicBezTo>
                    <a:pt x="432176" y="556826"/>
                    <a:pt x="556826" y="432176"/>
                    <a:pt x="556826" y="278413"/>
                  </a:cubicBezTo>
                  <a:cubicBezTo>
                    <a:pt x="556826" y="124650"/>
                    <a:pt x="432176" y="0"/>
                    <a:pt x="278413" y="0"/>
                  </a:cubicBezTo>
                  <a:close/>
                </a:path>
              </a:pathLst>
            </a:custGeom>
            <a:solidFill>
              <a:srgbClr val="CC0066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52202" y="14102"/>
              <a:ext cx="452421" cy="49052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FFFFFF"/>
                  </a:solidFill>
                  <a:latin typeface="Aileron Bold"/>
                </a:rPr>
                <a:t>ABANS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-1542715" y="456439"/>
            <a:ext cx="13344153" cy="2500111"/>
          </a:xfrm>
          <a:custGeom>
            <a:avLst/>
            <a:gdLst/>
            <a:ahLst/>
            <a:cxnLst/>
            <a:rect r="r" b="b" t="t" l="l"/>
            <a:pathLst>
              <a:path h="2500111" w="13344153">
                <a:moveTo>
                  <a:pt x="0" y="0"/>
                </a:moveTo>
                <a:lnTo>
                  <a:pt x="13344153" y="0"/>
                </a:lnTo>
                <a:lnTo>
                  <a:pt x="13344153" y="2500112"/>
                </a:lnTo>
                <a:lnTo>
                  <a:pt x="0" y="250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2" t="0" r="-352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526813" y="1089951"/>
            <a:ext cx="9788725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EVOLUCIÓ DEL PUNT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6182771" y="475489"/>
            <a:ext cx="1466354" cy="1830974"/>
            <a:chOff x="0" y="0"/>
            <a:chExt cx="1955138" cy="244129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840272" cy="2441299"/>
            </a:xfrm>
            <a:custGeom>
              <a:avLst/>
              <a:gdLst/>
              <a:ahLst/>
              <a:cxnLst/>
              <a:rect r="r" b="b" t="t" l="l"/>
              <a:pathLst>
                <a:path h="2441299" w="1840272">
                  <a:moveTo>
                    <a:pt x="0" y="0"/>
                  </a:moveTo>
                  <a:lnTo>
                    <a:pt x="1840272" y="0"/>
                  </a:lnTo>
                  <a:lnTo>
                    <a:pt x="1840272" y="2441299"/>
                  </a:lnTo>
                  <a:lnTo>
                    <a:pt x="0" y="2441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308686" y="0"/>
              <a:ext cx="646452" cy="629483"/>
            </a:xfrm>
            <a:custGeom>
              <a:avLst/>
              <a:gdLst/>
              <a:ahLst/>
              <a:cxnLst/>
              <a:rect r="r" b="b" t="t" l="l"/>
              <a:pathLst>
                <a:path h="629483" w="646452">
                  <a:moveTo>
                    <a:pt x="0" y="0"/>
                  </a:moveTo>
                  <a:lnTo>
                    <a:pt x="646452" y="0"/>
                  </a:lnTo>
                  <a:lnTo>
                    <a:pt x="646452" y="629483"/>
                  </a:lnTo>
                  <a:lnTo>
                    <a:pt x="0" y="629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1515030" y="785"/>
              <a:ext cx="233765" cy="495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2237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-1112526">
              <a:off x="1512748" y="360636"/>
              <a:ext cx="381060" cy="213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"/>
                </a:lnSpc>
              </a:pPr>
              <a:r>
                <a:rPr lang="en-US" sz="743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  <p:sp>
        <p:nvSpPr>
          <p:cNvPr name="AutoShape 35" id="35"/>
          <p:cNvSpPr/>
          <p:nvPr/>
        </p:nvSpPr>
        <p:spPr>
          <a:xfrm flipH="true">
            <a:off x="12535049" y="4151917"/>
            <a:ext cx="5864" cy="602886"/>
          </a:xfrm>
          <a:prstGeom prst="line">
            <a:avLst/>
          </a:prstGeom>
          <a:ln cap="flat" w="47625">
            <a:solidFill>
              <a:srgbClr val="CC0066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36" id="36"/>
          <p:cNvSpPr/>
          <p:nvPr/>
        </p:nvSpPr>
        <p:spPr>
          <a:xfrm flipH="true">
            <a:off x="8780364" y="4888616"/>
            <a:ext cx="5864" cy="602886"/>
          </a:xfrm>
          <a:prstGeom prst="line">
            <a:avLst/>
          </a:prstGeom>
          <a:ln cap="flat" w="47625">
            <a:solidFill>
              <a:srgbClr val="CC0066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37" id="37"/>
          <p:cNvSpPr/>
          <p:nvPr/>
        </p:nvSpPr>
        <p:spPr>
          <a:xfrm flipH="true">
            <a:off x="5340478" y="5835461"/>
            <a:ext cx="5864" cy="602886"/>
          </a:xfrm>
          <a:prstGeom prst="line">
            <a:avLst/>
          </a:prstGeom>
          <a:ln cap="flat" w="47625">
            <a:solidFill>
              <a:srgbClr val="CC0066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38" id="38"/>
          <p:cNvSpPr/>
          <p:nvPr/>
        </p:nvSpPr>
        <p:spPr>
          <a:xfrm flipH="true">
            <a:off x="1713980" y="6810880"/>
            <a:ext cx="5864" cy="602886"/>
          </a:xfrm>
          <a:prstGeom prst="line">
            <a:avLst/>
          </a:prstGeom>
          <a:ln cap="flat" w="47625">
            <a:solidFill>
              <a:srgbClr val="CC0066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TextBox 39" id="39"/>
          <p:cNvSpPr txBox="true"/>
          <p:nvPr/>
        </p:nvSpPr>
        <p:spPr>
          <a:xfrm rot="0">
            <a:off x="139959" y="8043442"/>
            <a:ext cx="3493072" cy="106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Formacions puntuals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Web pròpia + webs d'entitats (projecte DIBA)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871872" y="6895540"/>
            <a:ext cx="2943076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CC0066"/>
                </a:solidFill>
                <a:latin typeface="Roboto Bold"/>
              </a:rPr>
              <a:t>Diagnosi d'entitats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Assessoraments puntuals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502104" y="5806654"/>
            <a:ext cx="3283792" cy="423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Transformació web pròpia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Març: </a:t>
            </a:r>
            <a:r>
              <a:rPr lang="en-US" sz="2000">
                <a:solidFill>
                  <a:srgbClr val="CC0066"/>
                </a:solidFill>
                <a:latin typeface="Roboto Bold"/>
              </a:rPr>
              <a:t>Inici del Punt </a:t>
            </a:r>
            <a:r>
              <a:rPr lang="en-US" sz="2000">
                <a:solidFill>
                  <a:srgbClr val="000000"/>
                </a:solidFill>
                <a:latin typeface="Roboto"/>
              </a:rPr>
              <a:t>(4 hores d'atenció presencial)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</a:rPr>
              <a:t>Formacions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</a:rPr>
              <a:t>Crides de voluntariat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</a:rPr>
              <a:t>Butlletí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</a:rPr>
              <a:t>Recursos propis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</a:rPr>
              <a:t>Servei comunitari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</a:rPr>
              <a:t>Dia del voluntariat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Fira d'entitats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Participació Trobades Xarxa Punts Voluntariat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205426" y="5132909"/>
            <a:ext cx="3154540" cy="353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CC0066"/>
                </a:solidFill>
                <a:latin typeface="Roboto Bold"/>
              </a:rPr>
              <a:t>Consolidació del Punt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Ampliació fins a 9h d'atenció presencial/virtual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Tallers a instituts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Suport en l'obtenció del Certificat Digital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Borses específiques de voluntariat (Covid, Fam Zero, Ucraina)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43" id="43"/>
          <p:cNvSpPr txBox="true"/>
          <p:nvPr/>
        </p:nvSpPr>
        <p:spPr>
          <a:xfrm rot="0">
            <a:off x="14968231" y="4337324"/>
            <a:ext cx="3154540" cy="388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CC0066"/>
                </a:solidFill>
                <a:latin typeface="Roboto Bold"/>
              </a:rPr>
              <a:t>Millora del Punt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Ampliació fins a 15h d'atenció presencial/virtual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Trobades formatives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Autoformació voluntariat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Alineament amb els ODS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Suport en tràmits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Xarxa d'Espais Playful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Diagnosi i actualització de dades</a:t>
            </a:r>
          </a:p>
          <a:p>
            <a:pPr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38409" y="453708"/>
            <a:ext cx="12982409" cy="2441137"/>
          </a:xfrm>
          <a:custGeom>
            <a:avLst/>
            <a:gdLst/>
            <a:ahLst/>
            <a:cxnLst/>
            <a:rect r="r" b="b" t="t" l="l"/>
            <a:pathLst>
              <a:path h="2441137" w="12982409">
                <a:moveTo>
                  <a:pt x="0" y="0"/>
                </a:moveTo>
                <a:lnTo>
                  <a:pt x="12982409" y="0"/>
                </a:lnTo>
                <a:lnTo>
                  <a:pt x="12982409" y="2441136"/>
                </a:lnTo>
                <a:lnTo>
                  <a:pt x="0" y="2441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4" t="0" r="-53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6813" y="1089951"/>
            <a:ext cx="8103103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SEGUEIX-NOS!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629534" y="7395636"/>
            <a:ext cx="1003598" cy="1003598"/>
          </a:xfrm>
          <a:custGeom>
            <a:avLst/>
            <a:gdLst/>
            <a:ahLst/>
            <a:cxnLst/>
            <a:rect r="r" b="b" t="t" l="l"/>
            <a:pathLst>
              <a:path h="1003598" w="1003598">
                <a:moveTo>
                  <a:pt x="0" y="0"/>
                </a:moveTo>
                <a:lnTo>
                  <a:pt x="1003598" y="0"/>
                </a:lnTo>
                <a:lnTo>
                  <a:pt x="1003598" y="1003598"/>
                </a:lnTo>
                <a:lnTo>
                  <a:pt x="0" y="1003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7963">
            <a:off x="4616153" y="5865363"/>
            <a:ext cx="1030360" cy="1030360"/>
          </a:xfrm>
          <a:custGeom>
            <a:avLst/>
            <a:gdLst/>
            <a:ahLst/>
            <a:cxnLst/>
            <a:rect r="r" b="b" t="t" l="l"/>
            <a:pathLst>
              <a:path h="1030360" w="1030360">
                <a:moveTo>
                  <a:pt x="0" y="0"/>
                </a:moveTo>
                <a:lnTo>
                  <a:pt x="1030360" y="0"/>
                </a:lnTo>
                <a:lnTo>
                  <a:pt x="1030360" y="1030360"/>
                </a:lnTo>
                <a:lnTo>
                  <a:pt x="0" y="1030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78364" y="4347831"/>
            <a:ext cx="1105938" cy="1105938"/>
          </a:xfrm>
          <a:custGeom>
            <a:avLst/>
            <a:gdLst/>
            <a:ahLst/>
            <a:cxnLst/>
            <a:rect r="r" b="b" t="t" l="l"/>
            <a:pathLst>
              <a:path h="1105938" w="1105938">
                <a:moveTo>
                  <a:pt x="0" y="0"/>
                </a:moveTo>
                <a:lnTo>
                  <a:pt x="1105938" y="0"/>
                </a:lnTo>
                <a:lnTo>
                  <a:pt x="1105938" y="1105938"/>
                </a:lnTo>
                <a:lnTo>
                  <a:pt x="0" y="110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286238" y="4463436"/>
            <a:ext cx="10229316" cy="387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28"/>
              </a:lnSpc>
            </a:pPr>
            <a:r>
              <a:rPr lang="en-US" sz="4714" spc="282">
                <a:solidFill>
                  <a:srgbClr val="000000"/>
                </a:solidFill>
                <a:latin typeface="Roboto"/>
              </a:rPr>
              <a:t>EspluguesParticipa</a:t>
            </a:r>
          </a:p>
          <a:p>
            <a:pPr>
              <a:lnSpc>
                <a:spcPts val="6128"/>
              </a:lnSpc>
            </a:pPr>
          </a:p>
          <a:p>
            <a:pPr>
              <a:lnSpc>
                <a:spcPts val="6128"/>
              </a:lnSpc>
            </a:pPr>
            <a:r>
              <a:rPr lang="en-US" sz="4714" spc="282">
                <a:solidFill>
                  <a:srgbClr val="000000"/>
                </a:solidFill>
                <a:latin typeface="Roboto"/>
              </a:rPr>
              <a:t>espluparticipa</a:t>
            </a:r>
          </a:p>
          <a:p>
            <a:pPr>
              <a:lnSpc>
                <a:spcPts val="6128"/>
              </a:lnSpc>
            </a:pPr>
          </a:p>
          <a:p>
            <a:pPr>
              <a:lnSpc>
                <a:spcPts val="6128"/>
              </a:lnSpc>
            </a:pPr>
            <a:r>
              <a:rPr lang="en-US" sz="4714" spc="282">
                <a:solidFill>
                  <a:srgbClr val="000000"/>
                </a:solidFill>
                <a:latin typeface="Roboto"/>
              </a:rPr>
              <a:t>EspluguesParticipa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737237" y="166158"/>
            <a:ext cx="2385533" cy="238553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182771" y="475489"/>
            <a:ext cx="1466354" cy="1830974"/>
            <a:chOff x="0" y="0"/>
            <a:chExt cx="1955138" cy="244129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40272" cy="2441299"/>
            </a:xfrm>
            <a:custGeom>
              <a:avLst/>
              <a:gdLst/>
              <a:ahLst/>
              <a:cxnLst/>
              <a:rect r="r" b="b" t="t" l="l"/>
              <a:pathLst>
                <a:path h="2441299" w="1840272">
                  <a:moveTo>
                    <a:pt x="0" y="0"/>
                  </a:moveTo>
                  <a:lnTo>
                    <a:pt x="1840272" y="0"/>
                  </a:lnTo>
                  <a:lnTo>
                    <a:pt x="1840272" y="2441299"/>
                  </a:lnTo>
                  <a:lnTo>
                    <a:pt x="0" y="2441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308686" y="0"/>
              <a:ext cx="646452" cy="629483"/>
            </a:xfrm>
            <a:custGeom>
              <a:avLst/>
              <a:gdLst/>
              <a:ahLst/>
              <a:cxnLst/>
              <a:rect r="r" b="b" t="t" l="l"/>
              <a:pathLst>
                <a:path h="629483" w="646452">
                  <a:moveTo>
                    <a:pt x="0" y="0"/>
                  </a:moveTo>
                  <a:lnTo>
                    <a:pt x="646452" y="0"/>
                  </a:lnTo>
                  <a:lnTo>
                    <a:pt x="646452" y="629483"/>
                  </a:lnTo>
                  <a:lnTo>
                    <a:pt x="0" y="629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515030" y="785"/>
              <a:ext cx="233765" cy="495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2237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-1112526">
              <a:off x="1512748" y="360636"/>
              <a:ext cx="381060" cy="213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"/>
                </a:lnSpc>
              </a:pPr>
              <a:r>
                <a:rPr lang="en-US" sz="743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1068" y="3656993"/>
            <a:ext cx="15868232" cy="2973014"/>
          </a:xfrm>
          <a:custGeom>
            <a:avLst/>
            <a:gdLst/>
            <a:ahLst/>
            <a:cxnLst/>
            <a:rect r="r" b="b" t="t" l="l"/>
            <a:pathLst>
              <a:path h="2973014" w="15868232">
                <a:moveTo>
                  <a:pt x="0" y="0"/>
                </a:moveTo>
                <a:lnTo>
                  <a:pt x="15868232" y="0"/>
                </a:lnTo>
                <a:lnTo>
                  <a:pt x="15868232" y="2973014"/>
                </a:lnTo>
                <a:lnTo>
                  <a:pt x="0" y="2973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2" t="0" r="-35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28778" y="4559176"/>
            <a:ext cx="14901226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EN QUÈ MÉS US PODEM AJUDAR?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737237" y="166158"/>
            <a:ext cx="2385533" cy="2385533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182771" y="475489"/>
            <a:ext cx="1466354" cy="1830974"/>
            <a:chOff x="0" y="0"/>
            <a:chExt cx="1955138" cy="24412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40272" cy="2441299"/>
            </a:xfrm>
            <a:custGeom>
              <a:avLst/>
              <a:gdLst/>
              <a:ahLst/>
              <a:cxnLst/>
              <a:rect r="r" b="b" t="t" l="l"/>
              <a:pathLst>
                <a:path h="2441299" w="1840272">
                  <a:moveTo>
                    <a:pt x="0" y="0"/>
                  </a:moveTo>
                  <a:lnTo>
                    <a:pt x="1840272" y="0"/>
                  </a:lnTo>
                  <a:lnTo>
                    <a:pt x="1840272" y="2441299"/>
                  </a:lnTo>
                  <a:lnTo>
                    <a:pt x="0" y="2441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08686" y="0"/>
              <a:ext cx="646452" cy="629483"/>
            </a:xfrm>
            <a:custGeom>
              <a:avLst/>
              <a:gdLst/>
              <a:ahLst/>
              <a:cxnLst/>
              <a:rect r="r" b="b" t="t" l="l"/>
              <a:pathLst>
                <a:path h="629483" w="646452">
                  <a:moveTo>
                    <a:pt x="0" y="0"/>
                  </a:moveTo>
                  <a:lnTo>
                    <a:pt x="646452" y="0"/>
                  </a:lnTo>
                  <a:lnTo>
                    <a:pt x="646452" y="629483"/>
                  </a:lnTo>
                  <a:lnTo>
                    <a:pt x="0" y="629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515030" y="785"/>
              <a:ext cx="233765" cy="495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2237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-1112526">
              <a:off x="1512748" y="360636"/>
              <a:ext cx="381060" cy="213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"/>
                </a:lnSpc>
              </a:pPr>
              <a:r>
                <a:rPr lang="en-US" sz="743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362942" y="600362"/>
            <a:ext cx="12982409" cy="2441137"/>
          </a:xfrm>
          <a:custGeom>
            <a:avLst/>
            <a:gdLst/>
            <a:ahLst/>
            <a:cxnLst/>
            <a:rect r="r" b="b" t="t" l="l"/>
            <a:pathLst>
              <a:path h="2441137" w="12982409">
                <a:moveTo>
                  <a:pt x="0" y="0"/>
                </a:moveTo>
                <a:lnTo>
                  <a:pt x="12982409" y="0"/>
                </a:lnTo>
                <a:lnTo>
                  <a:pt x="12982409" y="2441136"/>
                </a:lnTo>
                <a:lnTo>
                  <a:pt x="0" y="2441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4" t="0" r="-53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75502" y="3828786"/>
            <a:ext cx="889391" cy="889391"/>
          </a:xfrm>
          <a:custGeom>
            <a:avLst/>
            <a:gdLst/>
            <a:ahLst/>
            <a:cxnLst/>
            <a:rect r="r" b="b" t="t" l="l"/>
            <a:pathLst>
              <a:path h="889391" w="889391">
                <a:moveTo>
                  <a:pt x="0" y="0"/>
                </a:moveTo>
                <a:lnTo>
                  <a:pt x="889391" y="0"/>
                </a:lnTo>
                <a:lnTo>
                  <a:pt x="889391" y="889391"/>
                </a:lnTo>
                <a:lnTo>
                  <a:pt x="0" y="88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75502" y="7056478"/>
            <a:ext cx="979516" cy="979516"/>
          </a:xfrm>
          <a:custGeom>
            <a:avLst/>
            <a:gdLst/>
            <a:ahLst/>
            <a:cxnLst/>
            <a:rect r="r" b="b" t="t" l="l"/>
            <a:pathLst>
              <a:path h="979516" w="979516">
                <a:moveTo>
                  <a:pt x="0" y="0"/>
                </a:moveTo>
                <a:lnTo>
                  <a:pt x="979515" y="0"/>
                </a:lnTo>
                <a:lnTo>
                  <a:pt x="979515" y="979516"/>
                </a:lnTo>
                <a:lnTo>
                  <a:pt x="0" y="9795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20564" y="5573953"/>
            <a:ext cx="889391" cy="889391"/>
          </a:xfrm>
          <a:custGeom>
            <a:avLst/>
            <a:gdLst/>
            <a:ahLst/>
            <a:cxnLst/>
            <a:rect r="r" b="b" t="t" l="l"/>
            <a:pathLst>
              <a:path h="889391" w="889391">
                <a:moveTo>
                  <a:pt x="0" y="0"/>
                </a:moveTo>
                <a:lnTo>
                  <a:pt x="889391" y="0"/>
                </a:lnTo>
                <a:lnTo>
                  <a:pt x="889391" y="889391"/>
                </a:lnTo>
                <a:lnTo>
                  <a:pt x="0" y="88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62230" y="8365513"/>
            <a:ext cx="892787" cy="892787"/>
          </a:xfrm>
          <a:custGeom>
            <a:avLst/>
            <a:gdLst/>
            <a:ahLst/>
            <a:cxnLst/>
            <a:rect r="r" b="b" t="t" l="l"/>
            <a:pathLst>
              <a:path h="892787" w="892787">
                <a:moveTo>
                  <a:pt x="0" y="0"/>
                </a:moveTo>
                <a:lnTo>
                  <a:pt x="892787" y="0"/>
                </a:lnTo>
                <a:lnTo>
                  <a:pt x="892787" y="892787"/>
                </a:lnTo>
                <a:lnTo>
                  <a:pt x="0" y="8927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631927" y="3574898"/>
            <a:ext cx="13017198" cy="4367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37"/>
              </a:lnSpc>
            </a:pPr>
            <a:r>
              <a:rPr lang="en-US" sz="3805">
                <a:solidFill>
                  <a:srgbClr val="000000"/>
                </a:solidFill>
                <a:latin typeface="Roboto"/>
              </a:rPr>
              <a:t>Dilluns, dimarts i dijous i de 17 a 20h i divendres de 10 a 13h.</a:t>
            </a:r>
          </a:p>
          <a:p>
            <a:pPr algn="just">
              <a:lnSpc>
                <a:spcPts val="5137"/>
              </a:lnSpc>
            </a:pPr>
            <a:r>
              <a:rPr lang="en-US" sz="3805">
                <a:solidFill>
                  <a:srgbClr val="000000"/>
                </a:solidFill>
                <a:latin typeface="Roboto"/>
              </a:rPr>
              <a:t>c/ Àngel Guimerà 34 (Oficina Jove d’Emacipació)</a:t>
            </a:r>
          </a:p>
          <a:p>
            <a:pPr algn="just">
              <a:lnSpc>
                <a:spcPts val="5137"/>
              </a:lnSpc>
            </a:pPr>
          </a:p>
          <a:p>
            <a:pPr algn="just">
              <a:lnSpc>
                <a:spcPts val="5137"/>
              </a:lnSpc>
            </a:pPr>
            <a:r>
              <a:rPr lang="en-US" sz="3805">
                <a:solidFill>
                  <a:srgbClr val="000000"/>
                </a:solidFill>
                <a:latin typeface="Roboto"/>
              </a:rPr>
              <a:t>Dimecres de 17 a 20h</a:t>
            </a:r>
          </a:p>
          <a:p>
            <a:pPr algn="just">
              <a:lnSpc>
                <a:spcPts val="5137"/>
              </a:lnSpc>
            </a:pPr>
            <a:r>
              <a:rPr lang="en-US" sz="3805">
                <a:solidFill>
                  <a:srgbClr val="000000"/>
                </a:solidFill>
                <a:latin typeface="Roboto"/>
              </a:rPr>
              <a:t>Plaça Blas Infante s/n (Espai Jove Remolí)</a:t>
            </a:r>
          </a:p>
          <a:p>
            <a:pPr algn="just">
              <a:lnSpc>
                <a:spcPts val="5137"/>
              </a:lnSpc>
            </a:pPr>
          </a:p>
          <a:p>
            <a:pPr algn="just">
              <a:lnSpc>
                <a:spcPts val="5137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4668977" y="6993059"/>
            <a:ext cx="8257789" cy="219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19"/>
              </a:lnSpc>
            </a:pPr>
            <a:r>
              <a:rPr lang="en-US" sz="3805" spc="228">
                <a:solidFill>
                  <a:srgbClr val="000000"/>
                </a:solidFill>
                <a:latin typeface="Roboto"/>
              </a:rPr>
              <a:t>h</a:t>
            </a:r>
            <a:r>
              <a:rPr lang="en-US" sz="3805" spc="228">
                <a:solidFill>
                  <a:srgbClr val="000000"/>
                </a:solidFill>
                <a:latin typeface="Roboto"/>
              </a:rPr>
              <a:t>ttps://entitats.esplugues.cat</a:t>
            </a:r>
          </a:p>
          <a:p>
            <a:pPr>
              <a:lnSpc>
                <a:spcPts val="2321"/>
              </a:lnSpc>
            </a:pPr>
          </a:p>
          <a:p>
            <a:pPr>
              <a:lnSpc>
                <a:spcPts val="8219"/>
              </a:lnSpc>
            </a:pPr>
            <a:r>
              <a:rPr lang="en-US" sz="3805" spc="228">
                <a:solidFill>
                  <a:srgbClr val="000000"/>
                </a:solidFill>
                <a:latin typeface="Roboto"/>
              </a:rPr>
              <a:t>voluntariat@esplugues.cat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6813" y="1089951"/>
            <a:ext cx="8103103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EL PUNT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5737237" y="166158"/>
            <a:ext cx="2385533" cy="238553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182771" y="475489"/>
            <a:ext cx="1466354" cy="1830974"/>
            <a:chOff x="0" y="0"/>
            <a:chExt cx="1955138" cy="244129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40272" cy="2441299"/>
            </a:xfrm>
            <a:custGeom>
              <a:avLst/>
              <a:gdLst/>
              <a:ahLst/>
              <a:cxnLst/>
              <a:rect r="r" b="b" t="t" l="l"/>
              <a:pathLst>
                <a:path h="2441299" w="1840272">
                  <a:moveTo>
                    <a:pt x="0" y="0"/>
                  </a:moveTo>
                  <a:lnTo>
                    <a:pt x="1840272" y="0"/>
                  </a:lnTo>
                  <a:lnTo>
                    <a:pt x="1840272" y="2441299"/>
                  </a:lnTo>
                  <a:lnTo>
                    <a:pt x="0" y="2441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08686" y="0"/>
              <a:ext cx="646452" cy="629483"/>
            </a:xfrm>
            <a:custGeom>
              <a:avLst/>
              <a:gdLst/>
              <a:ahLst/>
              <a:cxnLst/>
              <a:rect r="r" b="b" t="t" l="l"/>
              <a:pathLst>
                <a:path h="629483" w="646452">
                  <a:moveTo>
                    <a:pt x="0" y="0"/>
                  </a:moveTo>
                  <a:lnTo>
                    <a:pt x="646452" y="0"/>
                  </a:lnTo>
                  <a:lnTo>
                    <a:pt x="646452" y="629483"/>
                  </a:lnTo>
                  <a:lnTo>
                    <a:pt x="0" y="629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515030" y="785"/>
              <a:ext cx="233765" cy="495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2237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-1112526">
              <a:off x="1512748" y="360636"/>
              <a:ext cx="381060" cy="213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"/>
                </a:lnSpc>
              </a:pPr>
              <a:r>
                <a:rPr lang="en-US" sz="743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1110" y="424220"/>
            <a:ext cx="13344153" cy="2500111"/>
          </a:xfrm>
          <a:custGeom>
            <a:avLst/>
            <a:gdLst/>
            <a:ahLst/>
            <a:cxnLst/>
            <a:rect r="r" b="b" t="t" l="l"/>
            <a:pathLst>
              <a:path h="2500111" w="13344153">
                <a:moveTo>
                  <a:pt x="0" y="0"/>
                </a:moveTo>
                <a:lnTo>
                  <a:pt x="13344153" y="0"/>
                </a:lnTo>
                <a:lnTo>
                  <a:pt x="13344153" y="2500112"/>
                </a:lnTo>
                <a:lnTo>
                  <a:pt x="0" y="250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2" t="0" r="-35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6813" y="1089951"/>
            <a:ext cx="9788725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SERVEIS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927925" y="3213379"/>
            <a:ext cx="6698628" cy="6243896"/>
            <a:chOff x="0" y="0"/>
            <a:chExt cx="8931505" cy="832519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684339"/>
              <a:ext cx="8931505" cy="6640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713382" indent="-356691" lvl="1">
                <a:lnSpc>
                  <a:spcPts val="502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Informació i assessorament</a:t>
              </a:r>
            </a:p>
            <a:p>
              <a:pPr marL="713382" indent="-356691" lvl="1">
                <a:lnSpc>
                  <a:spcPts val="502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Formació i espais de trobada</a:t>
              </a:r>
            </a:p>
            <a:p>
              <a:pPr marL="713382" indent="-356691" lvl="1">
                <a:lnSpc>
                  <a:spcPts val="502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Subvencions i ajuts</a:t>
              </a:r>
            </a:p>
            <a:p>
              <a:pPr marL="713382" indent="-356691" lvl="1">
                <a:lnSpc>
                  <a:spcPts val="502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Difusió d'activitats</a:t>
              </a:r>
            </a:p>
            <a:p>
              <a:pPr marL="713382" indent="-356691" lvl="1">
                <a:lnSpc>
                  <a:spcPts val="502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Guies i publicacions</a:t>
              </a:r>
            </a:p>
            <a:p>
              <a:pPr marL="713382" indent="-356691" lvl="1">
                <a:lnSpc>
                  <a:spcPts val="502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Captació de voluntariat</a:t>
              </a:r>
            </a:p>
            <a:p>
              <a:pPr marL="713382" indent="-356691" lvl="1">
                <a:lnSpc>
                  <a:spcPts val="502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Suport en tràmits</a:t>
              </a:r>
            </a:p>
            <a:p>
              <a:pPr marL="713382" indent="-356691" lvl="1">
                <a:lnSpc>
                  <a:spcPts val="502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Alineament amb els ODS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061612" y="66675"/>
              <a:ext cx="4111128" cy="11288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82"/>
                </a:lnSpc>
              </a:pPr>
              <a:r>
                <a:rPr lang="en-US" sz="5887" spc="247">
                  <a:solidFill>
                    <a:srgbClr val="99CC00"/>
                  </a:solidFill>
                  <a:latin typeface="Marykate"/>
                </a:rPr>
                <a:t>A ENTITATS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381529" y="3213379"/>
            <a:ext cx="7093413" cy="4447003"/>
            <a:chOff x="0" y="0"/>
            <a:chExt cx="9457885" cy="592933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903414"/>
              <a:ext cx="9457885" cy="40259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713382" indent="-356691" lvl="1">
                <a:lnSpc>
                  <a:spcPts val="274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Informació i assessorament </a:t>
              </a:r>
            </a:p>
            <a:p>
              <a:pPr>
                <a:lnSpc>
                  <a:spcPts val="2742"/>
                </a:lnSpc>
              </a:pPr>
            </a:p>
            <a:p>
              <a:pPr marL="713382" indent="-356691" lvl="1">
                <a:lnSpc>
                  <a:spcPts val="274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Formació </a:t>
              </a:r>
            </a:p>
            <a:p>
              <a:pPr>
                <a:lnSpc>
                  <a:spcPts val="2742"/>
                </a:lnSpc>
              </a:pPr>
            </a:p>
            <a:p>
              <a:pPr marL="713382" indent="-356691" lvl="1">
                <a:lnSpc>
                  <a:spcPts val="2742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A</a:t>
              </a:r>
              <a:r>
                <a:rPr lang="en-US" sz="3304">
                  <a:solidFill>
                    <a:srgbClr val="000000"/>
                  </a:solidFill>
                  <a:latin typeface="Roboto"/>
                </a:rPr>
                <a:t>utoformació</a:t>
              </a:r>
            </a:p>
            <a:p>
              <a:pPr>
                <a:lnSpc>
                  <a:spcPts val="2742"/>
                </a:lnSpc>
              </a:pPr>
            </a:p>
            <a:p>
              <a:pPr marL="713382" indent="-356691" lvl="1">
                <a:lnSpc>
                  <a:spcPts val="3799"/>
                </a:lnSpc>
                <a:buFont typeface="Arial"/>
                <a:buChar char="•"/>
              </a:pPr>
              <a:r>
                <a:rPr lang="en-US" sz="3304">
                  <a:solidFill>
                    <a:srgbClr val="000000"/>
                  </a:solidFill>
                  <a:latin typeface="Roboto"/>
                </a:rPr>
                <a:t>Espais de trobada i reconeixement al voluntariat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066346" y="66675"/>
              <a:ext cx="6692597" cy="11288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82"/>
                </a:lnSpc>
              </a:pPr>
              <a:r>
                <a:rPr lang="en-US" sz="5887" spc="247">
                  <a:solidFill>
                    <a:srgbClr val="99CC00"/>
                  </a:solidFill>
                  <a:latin typeface="Marykate"/>
                </a:rPr>
                <a:t>AL VOLUNTARIAT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737237" y="166158"/>
            <a:ext cx="2385533" cy="238553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182771" y="475489"/>
            <a:ext cx="1466354" cy="1830974"/>
            <a:chOff x="0" y="0"/>
            <a:chExt cx="1955138" cy="244129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40272" cy="2441299"/>
            </a:xfrm>
            <a:custGeom>
              <a:avLst/>
              <a:gdLst/>
              <a:ahLst/>
              <a:cxnLst/>
              <a:rect r="r" b="b" t="t" l="l"/>
              <a:pathLst>
                <a:path h="2441299" w="1840272">
                  <a:moveTo>
                    <a:pt x="0" y="0"/>
                  </a:moveTo>
                  <a:lnTo>
                    <a:pt x="1840272" y="0"/>
                  </a:lnTo>
                  <a:lnTo>
                    <a:pt x="1840272" y="2441299"/>
                  </a:lnTo>
                  <a:lnTo>
                    <a:pt x="0" y="2441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08686" y="0"/>
              <a:ext cx="646452" cy="629483"/>
            </a:xfrm>
            <a:custGeom>
              <a:avLst/>
              <a:gdLst/>
              <a:ahLst/>
              <a:cxnLst/>
              <a:rect r="r" b="b" t="t" l="l"/>
              <a:pathLst>
                <a:path h="629483" w="646452">
                  <a:moveTo>
                    <a:pt x="0" y="0"/>
                  </a:moveTo>
                  <a:lnTo>
                    <a:pt x="646452" y="0"/>
                  </a:lnTo>
                  <a:lnTo>
                    <a:pt x="646452" y="629483"/>
                  </a:lnTo>
                  <a:lnTo>
                    <a:pt x="0" y="629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515030" y="785"/>
              <a:ext cx="233765" cy="495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2237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-1112526">
              <a:off x="1512748" y="360636"/>
              <a:ext cx="381060" cy="213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"/>
                </a:lnSpc>
              </a:pPr>
              <a:r>
                <a:rPr lang="en-US" sz="743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7469661" y="8777968"/>
            <a:ext cx="752921" cy="679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7"/>
              </a:lnSpc>
            </a:pPr>
            <a:r>
              <a:rPr lang="en-US" sz="4005">
                <a:solidFill>
                  <a:srgbClr val="99CC00"/>
                </a:solidFill>
                <a:latin typeface="Marykate"/>
              </a:rPr>
              <a:t>NOU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033525" y="8121793"/>
            <a:ext cx="752921" cy="679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7"/>
              </a:lnSpc>
            </a:pPr>
            <a:r>
              <a:rPr lang="en-US" sz="4005">
                <a:solidFill>
                  <a:srgbClr val="99CC00"/>
                </a:solidFill>
                <a:latin typeface="Marykate"/>
              </a:rPr>
              <a:t>NOU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880610" y="5776598"/>
            <a:ext cx="752921" cy="679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7"/>
              </a:lnSpc>
            </a:pPr>
            <a:r>
              <a:rPr lang="en-US" sz="4005">
                <a:solidFill>
                  <a:srgbClr val="99CC00"/>
                </a:solidFill>
                <a:latin typeface="Marykate"/>
              </a:rPr>
              <a:t>NOU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32731" y="456439"/>
            <a:ext cx="13344153" cy="2500111"/>
          </a:xfrm>
          <a:custGeom>
            <a:avLst/>
            <a:gdLst/>
            <a:ahLst/>
            <a:cxnLst/>
            <a:rect r="r" b="b" t="t" l="l"/>
            <a:pathLst>
              <a:path h="2500111" w="13344153">
                <a:moveTo>
                  <a:pt x="0" y="0"/>
                </a:moveTo>
                <a:lnTo>
                  <a:pt x="13344154" y="0"/>
                </a:lnTo>
                <a:lnTo>
                  <a:pt x="13344154" y="2500112"/>
                </a:lnTo>
                <a:lnTo>
                  <a:pt x="0" y="250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2" t="0" r="-35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192296" y="278377"/>
            <a:ext cx="1684966" cy="2103946"/>
            <a:chOff x="0" y="0"/>
            <a:chExt cx="2246621" cy="28052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14630" cy="2805261"/>
            </a:xfrm>
            <a:custGeom>
              <a:avLst/>
              <a:gdLst/>
              <a:ahLst/>
              <a:cxnLst/>
              <a:rect r="r" b="b" t="t" l="l"/>
              <a:pathLst>
                <a:path h="2805261" w="2114630">
                  <a:moveTo>
                    <a:pt x="0" y="0"/>
                  </a:moveTo>
                  <a:lnTo>
                    <a:pt x="2114630" y="0"/>
                  </a:lnTo>
                  <a:lnTo>
                    <a:pt x="2114630" y="2805261"/>
                  </a:lnTo>
                  <a:lnTo>
                    <a:pt x="0" y="2805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503792" y="0"/>
              <a:ext cx="742829" cy="723330"/>
            </a:xfrm>
            <a:custGeom>
              <a:avLst/>
              <a:gdLst/>
              <a:ahLst/>
              <a:cxnLst/>
              <a:rect r="r" b="b" t="t" l="l"/>
              <a:pathLst>
                <a:path h="723330" w="742829">
                  <a:moveTo>
                    <a:pt x="0" y="0"/>
                  </a:moveTo>
                  <a:lnTo>
                    <a:pt x="742829" y="0"/>
                  </a:lnTo>
                  <a:lnTo>
                    <a:pt x="742829" y="723330"/>
                  </a:lnTo>
                  <a:lnTo>
                    <a:pt x="0" y="723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740899" y="-1523"/>
              <a:ext cx="268616" cy="571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570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-1112526">
              <a:off x="1740187" y="426464"/>
              <a:ext cx="437871" cy="233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5"/>
                </a:lnSpc>
              </a:pPr>
              <a:r>
                <a:rPr lang="en-US" sz="854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113242" y="3383161"/>
            <a:ext cx="8203496" cy="5875139"/>
          </a:xfrm>
          <a:custGeom>
            <a:avLst/>
            <a:gdLst/>
            <a:ahLst/>
            <a:cxnLst/>
            <a:rect r="r" b="b" t="t" l="l"/>
            <a:pathLst>
              <a:path h="5875139" w="8203496">
                <a:moveTo>
                  <a:pt x="0" y="0"/>
                </a:moveTo>
                <a:lnTo>
                  <a:pt x="8203496" y="0"/>
                </a:lnTo>
                <a:lnTo>
                  <a:pt x="8203496" y="5875139"/>
                </a:lnTo>
                <a:lnTo>
                  <a:pt x="0" y="58751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802299" y="3309553"/>
            <a:ext cx="4389997" cy="6210173"/>
          </a:xfrm>
          <a:custGeom>
            <a:avLst/>
            <a:gdLst/>
            <a:ahLst/>
            <a:cxnLst/>
            <a:rect r="r" b="b" t="t" l="l"/>
            <a:pathLst>
              <a:path h="6210173" w="4389997">
                <a:moveTo>
                  <a:pt x="0" y="0"/>
                </a:moveTo>
                <a:lnTo>
                  <a:pt x="4389997" y="0"/>
                </a:lnTo>
                <a:lnTo>
                  <a:pt x="4389997" y="6210173"/>
                </a:lnTo>
                <a:lnTo>
                  <a:pt x="0" y="62101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26813" y="1089951"/>
            <a:ext cx="11853310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WEB I BUTLLETÍ MENSUAL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54077" y="9191625"/>
            <a:ext cx="6470334" cy="58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6"/>
              </a:lnSpc>
            </a:pPr>
            <a:r>
              <a:rPr lang="en-US" sz="3433">
                <a:solidFill>
                  <a:srgbClr val="CC0066"/>
                </a:solidFill>
                <a:latin typeface="Open Sans Bold"/>
              </a:rPr>
              <a:t>https://entitats.esplugues.cat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00050" y="456439"/>
            <a:ext cx="14196228" cy="2659753"/>
          </a:xfrm>
          <a:custGeom>
            <a:avLst/>
            <a:gdLst/>
            <a:ahLst/>
            <a:cxnLst/>
            <a:rect r="r" b="b" t="t" l="l"/>
            <a:pathLst>
              <a:path h="2659753" w="14196228">
                <a:moveTo>
                  <a:pt x="0" y="0"/>
                </a:moveTo>
                <a:lnTo>
                  <a:pt x="14196228" y="0"/>
                </a:lnTo>
                <a:lnTo>
                  <a:pt x="14196228" y="2659753"/>
                </a:lnTo>
                <a:lnTo>
                  <a:pt x="0" y="2659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2" t="0" r="-35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192296" y="278377"/>
            <a:ext cx="1684966" cy="2103946"/>
            <a:chOff x="0" y="0"/>
            <a:chExt cx="2246621" cy="28052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14630" cy="2805261"/>
            </a:xfrm>
            <a:custGeom>
              <a:avLst/>
              <a:gdLst/>
              <a:ahLst/>
              <a:cxnLst/>
              <a:rect r="r" b="b" t="t" l="l"/>
              <a:pathLst>
                <a:path h="2805261" w="2114630">
                  <a:moveTo>
                    <a:pt x="0" y="0"/>
                  </a:moveTo>
                  <a:lnTo>
                    <a:pt x="2114630" y="0"/>
                  </a:lnTo>
                  <a:lnTo>
                    <a:pt x="2114630" y="2805261"/>
                  </a:lnTo>
                  <a:lnTo>
                    <a:pt x="0" y="2805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503792" y="0"/>
              <a:ext cx="742829" cy="723330"/>
            </a:xfrm>
            <a:custGeom>
              <a:avLst/>
              <a:gdLst/>
              <a:ahLst/>
              <a:cxnLst/>
              <a:rect r="r" b="b" t="t" l="l"/>
              <a:pathLst>
                <a:path h="723330" w="742829">
                  <a:moveTo>
                    <a:pt x="0" y="0"/>
                  </a:moveTo>
                  <a:lnTo>
                    <a:pt x="742829" y="0"/>
                  </a:lnTo>
                  <a:lnTo>
                    <a:pt x="742829" y="723330"/>
                  </a:lnTo>
                  <a:lnTo>
                    <a:pt x="0" y="723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740899" y="-1523"/>
              <a:ext cx="268616" cy="571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570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-1112526">
              <a:off x="1740187" y="426464"/>
              <a:ext cx="437871" cy="233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5"/>
                </a:lnSpc>
              </a:pPr>
              <a:r>
                <a:rPr lang="en-US" sz="854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63406" y="3555419"/>
            <a:ext cx="7824342" cy="4373998"/>
          </a:xfrm>
          <a:custGeom>
            <a:avLst/>
            <a:gdLst/>
            <a:ahLst/>
            <a:cxnLst/>
            <a:rect r="r" b="b" t="t" l="l"/>
            <a:pathLst>
              <a:path h="4373998" w="7824342">
                <a:moveTo>
                  <a:pt x="0" y="0"/>
                </a:moveTo>
                <a:lnTo>
                  <a:pt x="7824342" y="0"/>
                </a:lnTo>
                <a:lnTo>
                  <a:pt x="7824342" y="4373998"/>
                </a:lnTo>
                <a:lnTo>
                  <a:pt x="0" y="4373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59958" y="5143500"/>
            <a:ext cx="6186796" cy="4373998"/>
          </a:xfrm>
          <a:custGeom>
            <a:avLst/>
            <a:gdLst/>
            <a:ahLst/>
            <a:cxnLst/>
            <a:rect r="r" b="b" t="t" l="l"/>
            <a:pathLst>
              <a:path h="4373998" w="6186796">
                <a:moveTo>
                  <a:pt x="0" y="0"/>
                </a:moveTo>
                <a:lnTo>
                  <a:pt x="6186795" y="0"/>
                </a:lnTo>
                <a:lnTo>
                  <a:pt x="6186795" y="4373998"/>
                </a:lnTo>
                <a:lnTo>
                  <a:pt x="0" y="4373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71913">
            <a:off x="13225990" y="3433746"/>
            <a:ext cx="4340187" cy="6056121"/>
          </a:xfrm>
          <a:custGeom>
            <a:avLst/>
            <a:gdLst/>
            <a:ahLst/>
            <a:cxnLst/>
            <a:rect r="r" b="b" t="t" l="l"/>
            <a:pathLst>
              <a:path h="6056121" w="4340187">
                <a:moveTo>
                  <a:pt x="0" y="0"/>
                </a:moveTo>
                <a:lnTo>
                  <a:pt x="4340187" y="0"/>
                </a:lnTo>
                <a:lnTo>
                  <a:pt x="4340187" y="6056121"/>
                </a:lnTo>
                <a:lnTo>
                  <a:pt x="0" y="60561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362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26813" y="1089951"/>
            <a:ext cx="13066290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RECURSOS I VIDEORECURSOS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42715" y="456439"/>
            <a:ext cx="13344153" cy="2500111"/>
          </a:xfrm>
          <a:custGeom>
            <a:avLst/>
            <a:gdLst/>
            <a:ahLst/>
            <a:cxnLst/>
            <a:rect r="r" b="b" t="t" l="l"/>
            <a:pathLst>
              <a:path h="2500111" w="13344153">
                <a:moveTo>
                  <a:pt x="0" y="0"/>
                </a:moveTo>
                <a:lnTo>
                  <a:pt x="13344153" y="0"/>
                </a:lnTo>
                <a:lnTo>
                  <a:pt x="13344153" y="2500112"/>
                </a:lnTo>
                <a:lnTo>
                  <a:pt x="0" y="250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2" t="0" r="-35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737237" y="166158"/>
            <a:ext cx="2385533" cy="2385533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182771" y="475489"/>
            <a:ext cx="1466354" cy="1830974"/>
            <a:chOff x="0" y="0"/>
            <a:chExt cx="1955138" cy="24412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40272" cy="2441299"/>
            </a:xfrm>
            <a:custGeom>
              <a:avLst/>
              <a:gdLst/>
              <a:ahLst/>
              <a:cxnLst/>
              <a:rect r="r" b="b" t="t" l="l"/>
              <a:pathLst>
                <a:path h="2441299" w="1840272">
                  <a:moveTo>
                    <a:pt x="0" y="0"/>
                  </a:moveTo>
                  <a:lnTo>
                    <a:pt x="1840272" y="0"/>
                  </a:lnTo>
                  <a:lnTo>
                    <a:pt x="1840272" y="2441299"/>
                  </a:lnTo>
                  <a:lnTo>
                    <a:pt x="0" y="2441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308686" y="0"/>
              <a:ext cx="646452" cy="629483"/>
            </a:xfrm>
            <a:custGeom>
              <a:avLst/>
              <a:gdLst/>
              <a:ahLst/>
              <a:cxnLst/>
              <a:rect r="r" b="b" t="t" l="l"/>
              <a:pathLst>
                <a:path h="629483" w="646452">
                  <a:moveTo>
                    <a:pt x="0" y="0"/>
                  </a:moveTo>
                  <a:lnTo>
                    <a:pt x="646452" y="0"/>
                  </a:lnTo>
                  <a:lnTo>
                    <a:pt x="646452" y="629483"/>
                  </a:lnTo>
                  <a:lnTo>
                    <a:pt x="0" y="629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515030" y="785"/>
              <a:ext cx="233765" cy="495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2237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-1112526">
              <a:off x="1512748" y="360636"/>
              <a:ext cx="381060" cy="213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"/>
                </a:lnSpc>
              </a:pPr>
              <a:r>
                <a:rPr lang="en-US" sz="743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5037248" y="2382425"/>
            <a:ext cx="8213505" cy="11618978"/>
          </a:xfrm>
          <a:custGeom>
            <a:avLst/>
            <a:gdLst/>
            <a:ahLst/>
            <a:cxnLst/>
            <a:rect r="r" b="b" t="t" l="l"/>
            <a:pathLst>
              <a:path h="11618978" w="8213505">
                <a:moveTo>
                  <a:pt x="0" y="0"/>
                </a:moveTo>
                <a:lnTo>
                  <a:pt x="8213504" y="0"/>
                </a:lnTo>
                <a:lnTo>
                  <a:pt x="8213504" y="11618978"/>
                </a:lnTo>
                <a:lnTo>
                  <a:pt x="0" y="116189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26813" y="1089951"/>
            <a:ext cx="9788725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DIA DEL VOLUNTARIAT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439400"/>
          </a:xfrm>
          <a:custGeom>
            <a:avLst/>
            <a:gdLst/>
            <a:ahLst/>
            <a:cxnLst/>
            <a:rect r="r" b="b" t="t" l="l"/>
            <a:pathLst>
              <a:path h="10439400" w="18288000">
                <a:moveTo>
                  <a:pt x="0" y="0"/>
                </a:moveTo>
                <a:lnTo>
                  <a:pt x="18288000" y="0"/>
                </a:lnTo>
                <a:lnTo>
                  <a:pt x="18288000" y="10439400"/>
                </a:lnTo>
                <a:lnTo>
                  <a:pt x="0" y="10439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672177" y="7314439"/>
            <a:ext cx="13344153" cy="2500111"/>
          </a:xfrm>
          <a:custGeom>
            <a:avLst/>
            <a:gdLst/>
            <a:ahLst/>
            <a:cxnLst/>
            <a:rect r="r" b="b" t="t" l="l"/>
            <a:pathLst>
              <a:path h="2500111" w="13344153">
                <a:moveTo>
                  <a:pt x="0" y="0"/>
                </a:moveTo>
                <a:lnTo>
                  <a:pt x="13344153" y="0"/>
                </a:lnTo>
                <a:lnTo>
                  <a:pt x="13344153" y="2500112"/>
                </a:lnTo>
                <a:lnTo>
                  <a:pt x="0" y="2500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52" t="0" r="-352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0201" y="7947951"/>
            <a:ext cx="12478641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ESPAIS PER FER XARXA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5737237" y="166158"/>
            <a:ext cx="2385533" cy="238553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182771" y="475489"/>
            <a:ext cx="1466354" cy="1830974"/>
            <a:chOff x="0" y="0"/>
            <a:chExt cx="1955138" cy="244129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40272" cy="2441299"/>
            </a:xfrm>
            <a:custGeom>
              <a:avLst/>
              <a:gdLst/>
              <a:ahLst/>
              <a:cxnLst/>
              <a:rect r="r" b="b" t="t" l="l"/>
              <a:pathLst>
                <a:path h="2441299" w="1840272">
                  <a:moveTo>
                    <a:pt x="0" y="0"/>
                  </a:moveTo>
                  <a:lnTo>
                    <a:pt x="1840272" y="0"/>
                  </a:lnTo>
                  <a:lnTo>
                    <a:pt x="1840272" y="2441299"/>
                  </a:lnTo>
                  <a:lnTo>
                    <a:pt x="0" y="2441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308686" y="0"/>
              <a:ext cx="646452" cy="629483"/>
            </a:xfrm>
            <a:custGeom>
              <a:avLst/>
              <a:gdLst/>
              <a:ahLst/>
              <a:cxnLst/>
              <a:rect r="r" b="b" t="t" l="l"/>
              <a:pathLst>
                <a:path h="629483" w="646452">
                  <a:moveTo>
                    <a:pt x="0" y="0"/>
                  </a:moveTo>
                  <a:lnTo>
                    <a:pt x="646452" y="0"/>
                  </a:lnTo>
                  <a:lnTo>
                    <a:pt x="646452" y="629483"/>
                  </a:lnTo>
                  <a:lnTo>
                    <a:pt x="0" y="629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515030" y="785"/>
              <a:ext cx="233765" cy="495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2237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-1112526">
              <a:off x="1512748" y="360636"/>
              <a:ext cx="381060" cy="213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"/>
                </a:lnSpc>
              </a:pPr>
              <a:r>
                <a:rPr lang="en-US" sz="743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9630"/>
          </a:xfrm>
          <a:custGeom>
            <a:avLst/>
            <a:gdLst/>
            <a:ahLst/>
            <a:cxnLst/>
            <a:rect r="r" b="b" t="t" l="l"/>
            <a:pathLst>
              <a:path h="12199630" w="18288000">
                <a:moveTo>
                  <a:pt x="0" y="0"/>
                </a:moveTo>
                <a:lnTo>
                  <a:pt x="18288000" y="0"/>
                </a:lnTo>
                <a:lnTo>
                  <a:pt x="18288000" y="12199630"/>
                </a:lnTo>
                <a:lnTo>
                  <a:pt x="0" y="12199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77493" y="475489"/>
            <a:ext cx="13344153" cy="2500111"/>
          </a:xfrm>
          <a:custGeom>
            <a:avLst/>
            <a:gdLst/>
            <a:ahLst/>
            <a:cxnLst/>
            <a:rect r="r" b="b" t="t" l="l"/>
            <a:pathLst>
              <a:path h="2500111" w="13344153">
                <a:moveTo>
                  <a:pt x="0" y="0"/>
                </a:moveTo>
                <a:lnTo>
                  <a:pt x="13344153" y="0"/>
                </a:lnTo>
                <a:lnTo>
                  <a:pt x="13344153" y="2500112"/>
                </a:lnTo>
                <a:lnTo>
                  <a:pt x="0" y="2500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52" t="0" r="-352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737237" y="166158"/>
            <a:ext cx="2385533" cy="2385533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182771" y="475489"/>
            <a:ext cx="1466354" cy="1830974"/>
            <a:chOff x="0" y="0"/>
            <a:chExt cx="1955138" cy="24412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40272" cy="2441299"/>
            </a:xfrm>
            <a:custGeom>
              <a:avLst/>
              <a:gdLst/>
              <a:ahLst/>
              <a:cxnLst/>
              <a:rect r="r" b="b" t="t" l="l"/>
              <a:pathLst>
                <a:path h="2441299" w="1840272">
                  <a:moveTo>
                    <a:pt x="0" y="0"/>
                  </a:moveTo>
                  <a:lnTo>
                    <a:pt x="1840272" y="0"/>
                  </a:lnTo>
                  <a:lnTo>
                    <a:pt x="1840272" y="2441299"/>
                  </a:lnTo>
                  <a:lnTo>
                    <a:pt x="0" y="2441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08686" y="0"/>
              <a:ext cx="646452" cy="629483"/>
            </a:xfrm>
            <a:custGeom>
              <a:avLst/>
              <a:gdLst/>
              <a:ahLst/>
              <a:cxnLst/>
              <a:rect r="r" b="b" t="t" l="l"/>
              <a:pathLst>
                <a:path h="629483" w="646452">
                  <a:moveTo>
                    <a:pt x="0" y="0"/>
                  </a:moveTo>
                  <a:lnTo>
                    <a:pt x="646452" y="0"/>
                  </a:lnTo>
                  <a:lnTo>
                    <a:pt x="646452" y="629483"/>
                  </a:lnTo>
                  <a:lnTo>
                    <a:pt x="0" y="629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515030" y="785"/>
              <a:ext cx="233765" cy="495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2237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-1112526">
              <a:off x="1512748" y="360636"/>
              <a:ext cx="381060" cy="213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"/>
                </a:lnSpc>
              </a:pPr>
              <a:r>
                <a:rPr lang="en-US" sz="743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34885" y="1109001"/>
            <a:ext cx="12478641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VISIBILITAT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61080" y="7226436"/>
            <a:ext cx="13344153" cy="2500111"/>
          </a:xfrm>
          <a:custGeom>
            <a:avLst/>
            <a:gdLst/>
            <a:ahLst/>
            <a:cxnLst/>
            <a:rect r="r" b="b" t="t" l="l"/>
            <a:pathLst>
              <a:path h="2500111" w="13344153">
                <a:moveTo>
                  <a:pt x="0" y="0"/>
                </a:moveTo>
                <a:lnTo>
                  <a:pt x="13344153" y="0"/>
                </a:lnTo>
                <a:lnTo>
                  <a:pt x="13344153" y="2500112"/>
                </a:lnTo>
                <a:lnTo>
                  <a:pt x="0" y="2500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52" t="0" r="-352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737237" y="166158"/>
            <a:ext cx="2385533" cy="2385533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182771" y="475489"/>
            <a:ext cx="1466354" cy="1830974"/>
            <a:chOff x="0" y="0"/>
            <a:chExt cx="1955138" cy="24412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40272" cy="2441299"/>
            </a:xfrm>
            <a:custGeom>
              <a:avLst/>
              <a:gdLst/>
              <a:ahLst/>
              <a:cxnLst/>
              <a:rect r="r" b="b" t="t" l="l"/>
              <a:pathLst>
                <a:path h="2441299" w="1840272">
                  <a:moveTo>
                    <a:pt x="0" y="0"/>
                  </a:moveTo>
                  <a:lnTo>
                    <a:pt x="1840272" y="0"/>
                  </a:lnTo>
                  <a:lnTo>
                    <a:pt x="1840272" y="2441299"/>
                  </a:lnTo>
                  <a:lnTo>
                    <a:pt x="0" y="2441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08686" y="0"/>
              <a:ext cx="646452" cy="629483"/>
            </a:xfrm>
            <a:custGeom>
              <a:avLst/>
              <a:gdLst/>
              <a:ahLst/>
              <a:cxnLst/>
              <a:rect r="r" b="b" t="t" l="l"/>
              <a:pathLst>
                <a:path h="629483" w="646452">
                  <a:moveTo>
                    <a:pt x="0" y="0"/>
                  </a:moveTo>
                  <a:lnTo>
                    <a:pt x="646452" y="0"/>
                  </a:lnTo>
                  <a:lnTo>
                    <a:pt x="646452" y="629483"/>
                  </a:lnTo>
                  <a:lnTo>
                    <a:pt x="0" y="629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515030" y="785"/>
              <a:ext cx="233765" cy="495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2237">
                  <a:solidFill>
                    <a:srgbClr val="CC0066"/>
                  </a:solidFill>
                  <a:latin typeface="Lazydog"/>
                </a:rPr>
                <a:t>5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-1112526">
              <a:off x="1512748" y="360636"/>
              <a:ext cx="381060" cy="213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"/>
                </a:lnSpc>
              </a:pPr>
              <a:r>
                <a:rPr lang="en-US" sz="743">
                  <a:solidFill>
                    <a:srgbClr val="622181"/>
                  </a:solidFill>
                  <a:latin typeface="Quicksand Bold"/>
                </a:rPr>
                <a:t>anys!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8296674" y="7892168"/>
            <a:ext cx="12478641" cy="129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7"/>
              </a:lnSpc>
            </a:pPr>
            <a:r>
              <a:rPr lang="en-US" sz="9293" spc="390">
                <a:solidFill>
                  <a:srgbClr val="FFFFFF"/>
                </a:solidFill>
                <a:latin typeface="Marykate"/>
              </a:rPr>
              <a:t>TALLERS A INSTITUTS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DAF00KVZlik</dc:identifier>
  <dcterms:modified xsi:type="dcterms:W3CDTF">2011-08-01T06:04:30Z</dcterms:modified>
  <cp:revision>1</cp:revision>
  <dc:title>Presentació Consells</dc:title>
</cp:coreProperties>
</file>